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32"/>
  </p:notesMasterIdLst>
  <p:sldIdLst>
    <p:sldId id="256" r:id="rId5"/>
    <p:sldId id="267" r:id="rId6"/>
    <p:sldId id="257" r:id="rId7"/>
    <p:sldId id="258" r:id="rId8"/>
    <p:sldId id="279" r:id="rId9"/>
    <p:sldId id="259" r:id="rId10"/>
    <p:sldId id="280" r:id="rId11"/>
    <p:sldId id="260" r:id="rId12"/>
    <p:sldId id="282" r:id="rId13"/>
    <p:sldId id="261" r:id="rId14"/>
    <p:sldId id="273" r:id="rId15"/>
    <p:sldId id="274" r:id="rId16"/>
    <p:sldId id="276" r:id="rId17"/>
    <p:sldId id="275" r:id="rId18"/>
    <p:sldId id="262" r:id="rId19"/>
    <p:sldId id="277" r:id="rId20"/>
    <p:sldId id="263" r:id="rId21"/>
    <p:sldId id="265" r:id="rId22"/>
    <p:sldId id="266" r:id="rId23"/>
    <p:sldId id="281" r:id="rId24"/>
    <p:sldId id="268" r:id="rId25"/>
    <p:sldId id="269" r:id="rId26"/>
    <p:sldId id="270" r:id="rId27"/>
    <p:sldId id="271" r:id="rId28"/>
    <p:sldId id="278" r:id="rId29"/>
    <p:sldId id="27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C9560-9489-4869-B387-8CBE65BCC677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CDC8-BE75-4F52-B3EB-3FFBB95E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2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5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3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CDC8-BE75-4F52-B3EB-3FFBB95E6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4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04446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45398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4667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50580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63681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44174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11612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74957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00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2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5938DA-1DCE-46AE-9935-F014054F749D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6F84B77-DA0E-446E-A40C-0C122C574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Cash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Credit Card Payment Options</a:t>
            </a:r>
          </a:p>
        </p:txBody>
      </p:sp>
    </p:spTree>
    <p:extLst>
      <p:ext uri="{BB962C8B-B14F-4D97-AF65-F5344CB8AC3E}">
        <p14:creationId xmlns:p14="http://schemas.microsoft.com/office/powerpoint/2010/main" val="35787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152400"/>
            <a:ext cx="7269480" cy="100584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Key </a:t>
            </a:r>
            <a:r>
              <a:rPr lang="en-US" sz="3100" dirty="0"/>
              <a:t>in payment amount and select Payment Type: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1219200" y="1158240"/>
            <a:ext cx="6130636" cy="472194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486400" y="2590800"/>
            <a:ext cx="3124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4817"/>
                </a:solidFill>
              </a:rPr>
              <a:t>It will default to "CASH"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5880187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Click “Add Payment”.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7620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46" y="137160"/>
            <a:ext cx="8121396" cy="1005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all payments are made, click “Submit Payments” to complete the transaction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47800"/>
            <a:ext cx="5219700" cy="431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76600" y="5181600"/>
            <a:ext cx="9144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77240"/>
          </a:xfrm>
        </p:spPr>
        <p:txBody>
          <a:bodyPr/>
          <a:lstStyle/>
          <a:p>
            <a:r>
              <a:rPr lang="en-US" dirty="0"/>
              <a:t>For Credit Card Payments: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38844"/>
            <a:ext cx="5153025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556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Payment Type is </a:t>
            </a:r>
            <a:r>
              <a:rPr lang="en-US" b="1" dirty="0" smtClean="0">
                <a:solidFill>
                  <a:srgbClr val="FF0000"/>
                </a:solidFill>
              </a:rPr>
              <a:t>CARDSWIPE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981200"/>
            <a:ext cx="2438400" cy="609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CREDIT CARDS: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MINIMUM </a:t>
            </a:r>
            <a:r>
              <a:rPr lang="en-US" dirty="0">
                <a:solidFill>
                  <a:srgbClr val="FF0000"/>
                </a:solidFill>
              </a:rPr>
              <a:t>PAYMENT OF $</a:t>
            </a:r>
            <a:r>
              <a:rPr lang="en-US" dirty="0" smtClean="0">
                <a:solidFill>
                  <a:srgbClr val="FF0000"/>
                </a:solidFill>
              </a:rPr>
              <a:t>1.00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Credit cards can not be charged for more than the amount of the sale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03731"/>
            <a:ext cx="5749903" cy="158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34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744493"/>
            <a:ext cx="2381250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562600" y="3011095"/>
            <a:ext cx="2809875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95400" y="5105400"/>
            <a:ext cx="2381250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92556" y="228600"/>
            <a:ext cx="43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Credit Card Payment Flow chart: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693" y="2209521"/>
            <a:ext cx="1524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Swipe Card: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2502693" y="2578853"/>
            <a:ext cx="0" cy="1974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0576" y="4598440"/>
            <a:ext cx="2057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Successful swipe: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2554928"/>
            <a:ext cx="2286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Error with Swipe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6849" y="2572930"/>
            <a:ext cx="3059907" cy="206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5536" y="4336180"/>
            <a:ext cx="19478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 OK and Swipe Again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519276" y="2594796"/>
            <a:ext cx="3694529" cy="2070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6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67400" cy="1259378"/>
          </a:xfrm>
        </p:spPr>
        <p:txBody>
          <a:bodyPr>
            <a:normAutofit/>
          </a:bodyPr>
          <a:lstStyle/>
          <a:p>
            <a:r>
              <a:rPr lang="en-US" dirty="0" smtClean="0"/>
              <a:t>Successful Purchase: Receipt Printed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33" r="18901"/>
          <a:stretch/>
        </p:blipFill>
        <p:spPr>
          <a:xfrm>
            <a:off x="2667000" y="1487978"/>
            <a:ext cx="2881313" cy="52578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64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patron paid with cash and need change: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341086"/>
            <a:ext cx="2619375" cy="12001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0855" y="4191000"/>
            <a:ext cx="30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Cash drawer will open if you have one.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3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304800"/>
            <a:ext cx="7269480" cy="701040"/>
          </a:xfrm>
        </p:spPr>
        <p:txBody>
          <a:bodyPr/>
          <a:lstStyle/>
          <a:p>
            <a:r>
              <a:rPr lang="en-US" dirty="0"/>
              <a:t>Cash Management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1143000"/>
            <a:ext cx="6446520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new Helpers across the top include</a:t>
            </a:r>
            <a:r>
              <a:rPr lang="en-US" dirty="0"/>
              <a:t>:</a:t>
            </a:r>
          </a:p>
          <a:p>
            <a:r>
              <a:rPr lang="en-US" dirty="0"/>
              <a:t>Add a User’s Bill to the Sale (Receipt w/magnifying glass)</a:t>
            </a:r>
          </a:p>
          <a:p>
            <a:r>
              <a:rPr lang="en-US" dirty="0"/>
              <a:t>Add an Ad Hoc Sale Item (Shopping Cart)</a:t>
            </a:r>
          </a:p>
          <a:p>
            <a:r>
              <a:rPr lang="en-US" dirty="0"/>
              <a:t>Till Summary (Spreadsheet)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64" y="3977696"/>
            <a:ext cx="3797807" cy="2663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2597" y="3496685"/>
            <a:ext cx="2011776" cy="325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Bills Helper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8827" y="3391173"/>
            <a:ext cx="2169796" cy="325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 Hoc Sale Item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2677" y="3548640"/>
            <a:ext cx="1752834" cy="325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Till Summary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45817" y="3873786"/>
            <a:ext cx="1752834" cy="7747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19448" y="3873786"/>
            <a:ext cx="273877" cy="7747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4803725" y="3873786"/>
            <a:ext cx="2355369" cy="9089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7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72" y="128828"/>
            <a:ext cx="7269480" cy="701040"/>
          </a:xfrm>
        </p:spPr>
        <p:txBody>
          <a:bodyPr>
            <a:normAutofit/>
          </a:bodyPr>
          <a:lstStyle/>
          <a:p>
            <a:r>
              <a:rPr lang="en-US" dirty="0"/>
              <a:t>Add Bills Helper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03189"/>
            <a:ext cx="8886825" cy="5345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3048000"/>
            <a:ext cx="10668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6614" y="3336057"/>
            <a:ext cx="6096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OR: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643390"/>
            <a:ext cx="3810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5791200"/>
            <a:ext cx="7620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219200"/>
            <a:ext cx="3048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6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01040"/>
          </a:xfrm>
        </p:spPr>
        <p:txBody>
          <a:bodyPr/>
          <a:lstStyle/>
          <a:p>
            <a:r>
              <a:rPr lang="en-US" dirty="0"/>
              <a:t>Ad Hoc Sale Item Helper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4" y="1371600"/>
            <a:ext cx="6483202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1524000"/>
            <a:ext cx="457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971800"/>
            <a:ext cx="6019800" cy="2438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066" y="381000"/>
            <a:ext cx="2711196" cy="77724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6446520" cy="2895599"/>
          </a:xfrm>
        </p:spPr>
        <p:txBody>
          <a:bodyPr/>
          <a:lstStyle/>
          <a:p>
            <a:r>
              <a:rPr lang="en-US" dirty="0"/>
              <a:t>We can create items in the system and then look them up for sale and use this new wizard to pay for them.</a:t>
            </a:r>
          </a:p>
          <a:p>
            <a:r>
              <a:rPr lang="en-US" dirty="0"/>
              <a:t>We can pay a patron’s existing </a:t>
            </a:r>
            <a:r>
              <a:rPr lang="en-US" dirty="0" smtClean="0"/>
              <a:t>bills: </a:t>
            </a:r>
            <a:r>
              <a:rPr lang="en-US" dirty="0" err="1"/>
              <a:t>overdues</a:t>
            </a:r>
            <a:r>
              <a:rPr lang="en-US" dirty="0"/>
              <a:t>, </a:t>
            </a:r>
            <a:r>
              <a:rPr lang="en-US" dirty="0" smtClean="0"/>
              <a:t>lost, damaged, </a:t>
            </a:r>
            <a:r>
              <a:rPr lang="en-US" dirty="0" err="1" smtClean="0"/>
              <a:t>misc</a:t>
            </a:r>
            <a:r>
              <a:rPr lang="en-US" dirty="0" smtClean="0"/>
              <a:t> bills,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/>
              <a:t>We can use this wizard to sell items that aren’t “in the system”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70" y="304800"/>
            <a:ext cx="3854196" cy="853440"/>
          </a:xfrm>
        </p:spPr>
        <p:txBody>
          <a:bodyPr/>
          <a:lstStyle/>
          <a:p>
            <a:r>
              <a:rPr lang="en-US" dirty="0" smtClean="0"/>
              <a:t>Fill in Fields: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955" y="1295400"/>
            <a:ext cx="5229225" cy="3476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3048000"/>
            <a:ext cx="4039266" cy="990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118320"/>
            <a:ext cx="438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Click Save to add item to transaction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0918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Item Description in all caps for ease of </a:t>
            </a:r>
            <a:r>
              <a:rPr lang="en-US" dirty="0" smtClean="0">
                <a:solidFill>
                  <a:schemeClr val="accent1"/>
                </a:solidFill>
              </a:rPr>
              <a:t>reporting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267200"/>
            <a:ext cx="6096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5194990"/>
            <a:ext cx="5945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Item Type indicates where the money goes: ex FRIENDS for items from the Friends’ book sale, CITY for </a:t>
            </a:r>
            <a:r>
              <a:rPr lang="en-US" dirty="0" smtClean="0">
                <a:solidFill>
                  <a:schemeClr val="accent1"/>
                </a:solidFill>
              </a:rPr>
              <a:t>fines, LIBRARY for donations, etc.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When your </a:t>
            </a:r>
            <a:r>
              <a:rPr lang="en-US" sz="3200" dirty="0"/>
              <a:t>Transaction is complete, you have these </a:t>
            </a:r>
            <a:r>
              <a:rPr lang="en-US" sz="3200" dirty="0" smtClean="0"/>
              <a:t>options: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93" y="1828800"/>
            <a:ext cx="3605213" cy="3305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" y="3029634"/>
            <a:ext cx="1828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 Sale: Opens Cash Drawer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0790" y="3934334"/>
            <a:ext cx="24424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New Refund: </a:t>
            </a:r>
            <a:r>
              <a:rPr lang="en-US" dirty="0" smtClean="0">
                <a:solidFill>
                  <a:srgbClr val="FF0000"/>
                </a:solidFill>
              </a:rPr>
              <a:t>CASH ONLY. </a:t>
            </a:r>
            <a:r>
              <a:rPr lang="en-US" dirty="0" smtClean="0">
                <a:solidFill>
                  <a:schemeClr val="accent1"/>
                </a:solidFill>
              </a:rPr>
              <a:t>Issue refund. Spreadsheet subtracts amount from total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>
            <a:endCxn id="3" idx="3"/>
          </p:cNvCxnSpPr>
          <p:nvPr/>
        </p:nvCxnSpPr>
        <p:spPr>
          <a:xfrm flipH="1">
            <a:off x="2209800" y="3200400"/>
            <a:ext cx="838200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99959" y="2999154"/>
            <a:ext cx="18288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New Void: Don’t Use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6145594" y="3934334"/>
            <a:ext cx="535196" cy="738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6145594" y="3322320"/>
            <a:ext cx="1154365" cy="245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3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481" y="152400"/>
            <a:ext cx="3727323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Till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" y="1143000"/>
            <a:ext cx="8984467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905000"/>
            <a:ext cx="1143000" cy="228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507" y="6096000"/>
            <a:ext cx="7679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 “Summary of sales for Day” to see all transactions for the </a:t>
            </a:r>
            <a:r>
              <a:rPr lang="en-US" dirty="0" smtClean="0">
                <a:solidFill>
                  <a:schemeClr val="accent1"/>
                </a:solidFill>
              </a:rPr>
              <a:t>day so far.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9941" y="5562600"/>
            <a:ext cx="12192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77" y="228600"/>
            <a:ext cx="5454396" cy="62484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shift sales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53440"/>
            <a:ext cx="7646193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80644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 the end of the day, click “Summarize and close Shift”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5486400"/>
            <a:ext cx="1447800" cy="32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85344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Two options appear: </a:t>
            </a:r>
            <a:r>
              <a:rPr lang="en-US" sz="2700" dirty="0"/>
              <a:t>Print summary to receipt or Close.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496" t="4746" r="27612" b="5088"/>
          <a:stretch/>
        </p:blipFill>
        <p:spPr>
          <a:xfrm>
            <a:off x="2895600" y="2057400"/>
            <a:ext cx="228599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599" y="143670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 summary receipt: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91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800600" cy="4351337"/>
          </a:xfrm>
        </p:spPr>
        <p:txBody>
          <a:bodyPr/>
          <a:lstStyle/>
          <a:p>
            <a:r>
              <a:rPr lang="en-US" dirty="0" smtClean="0"/>
              <a:t>Workflows report summarizing previous day’s transactions made through Cash Management</a:t>
            </a:r>
          </a:p>
          <a:p>
            <a:r>
              <a:rPr lang="en-US" dirty="0" smtClean="0"/>
              <a:t>Spreadsheet format, viewed through Fixed Format Manager Helper of Finished Reports</a:t>
            </a:r>
          </a:p>
          <a:p>
            <a:r>
              <a:rPr lang="en-US" dirty="0" smtClean="0"/>
              <a:t>Could be run monthly instead.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1066" y="304800"/>
            <a:ext cx="4997196" cy="777240"/>
          </a:xfrm>
        </p:spPr>
        <p:txBody>
          <a:bodyPr/>
          <a:lstStyle/>
          <a:p>
            <a:r>
              <a:rPr lang="en-US" dirty="0"/>
              <a:t>End of Day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30" y="2661775"/>
            <a:ext cx="1846881" cy="838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05600" y="2833225"/>
            <a:ext cx="533400" cy="4953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68" y="4340541"/>
            <a:ext cx="6258885" cy="16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3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49323"/>
              </p:ext>
            </p:extLst>
          </p:nvPr>
        </p:nvGraphicFramePr>
        <p:xfrm>
          <a:off x="710401" y="1143000"/>
          <a:ext cx="7799393" cy="4343394"/>
        </p:xfrm>
        <a:graphic>
          <a:graphicData uri="http://schemas.openxmlformats.org/drawingml/2006/table">
            <a:tbl>
              <a:tblPr/>
              <a:tblGrid>
                <a:gridCol w="1125329"/>
                <a:gridCol w="642736"/>
                <a:gridCol w="779073"/>
                <a:gridCol w="642736"/>
                <a:gridCol w="1324425"/>
                <a:gridCol w="1125329"/>
                <a:gridCol w="798550"/>
                <a:gridCol w="718479"/>
                <a:gridCol w="642736"/>
              </a:tblGrid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Library name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OSHKOSH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TRANSACTION TYPE</a:t>
                      </a:r>
                    </a:p>
                  </a:txBody>
                  <a:tcPr marL="5372" marR="5372" marT="5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ITEM TYPE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BILL REASON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ITEM ID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STATION ID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SALE TOTAL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TAX TOTAL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KLEIN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SALE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'OS-BW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REFUND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'OS-BW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VOID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'OS-BW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'OS-BW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SALE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'OS-COLOR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REFUND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'OS-COLOR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VOID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'OS-COLOR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CITY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'OS-COLOR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Library Sales Items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SALE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FRIENDS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PCREDIT</a:t>
                      </a: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LOSTCARD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MISC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OVERDUE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NOSALE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TENDER TOTALS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Payment Type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TRANSACTION TYPE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KLEIN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CASH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SALE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CASH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ACTUAL TOTALS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Payment Type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KLEIN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CASH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Over/Under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(7.90)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(7.90)</a:t>
                      </a: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1499" y="228600"/>
            <a:ext cx="4997196" cy="777240"/>
          </a:xfrm>
        </p:spPr>
        <p:txBody>
          <a:bodyPr/>
          <a:lstStyle/>
          <a:p>
            <a:r>
              <a:rPr lang="en-US" dirty="0"/>
              <a:t>End of Day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0401" y="5867400"/>
            <a:ext cx="79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Spreadsheet: summary sheet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Details of transactions, by station, on each sheet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9" t="21054" r="1382" b="-5266"/>
          <a:stretch/>
        </p:blipFill>
        <p:spPr>
          <a:xfrm>
            <a:off x="710401" y="5502324"/>
            <a:ext cx="4419600" cy="3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3886200" cy="762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758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Comments </a:t>
            </a:r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 smtClean="0">
                <a:solidFill>
                  <a:schemeClr val="accent1"/>
                </a:solidFill>
              </a:rPr>
              <a:t> those already using Cash Management?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0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777240"/>
          </a:xfrm>
        </p:spPr>
        <p:txBody>
          <a:bodyPr>
            <a:normAutofit/>
          </a:bodyPr>
          <a:lstStyle/>
          <a:p>
            <a:r>
              <a:rPr lang="en-US" dirty="0"/>
              <a:t>New Toolbar with Wizards: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" y="1828800"/>
            <a:ext cx="8053046" cy="3840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13716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636" y="2583873"/>
            <a:ext cx="3165764" cy="21405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3" y="76200"/>
            <a:ext cx="7269480" cy="777240"/>
          </a:xfrm>
        </p:spPr>
        <p:txBody>
          <a:bodyPr>
            <a:normAutofit/>
          </a:bodyPr>
          <a:lstStyle/>
          <a:p>
            <a:r>
              <a:rPr lang="en-US" dirty="0"/>
              <a:t>Cash Management Wizard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9002696" cy="4977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0"/>
            <a:ext cx="1295400" cy="228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126769"/>
            <a:ext cx="5056909" cy="6352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[Optional]Put </a:t>
            </a:r>
            <a:r>
              <a:rPr lang="en-US" sz="2800" dirty="0"/>
              <a:t>in a User </a:t>
            </a:r>
            <a:r>
              <a:rPr lang="en-US" sz="2800" dirty="0" smtClean="0"/>
              <a:t>ID.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22"/>
          <a:stretch/>
        </p:blipFill>
        <p:spPr>
          <a:xfrm>
            <a:off x="403167" y="1066800"/>
            <a:ext cx="7896225" cy="568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990600"/>
            <a:ext cx="265175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924" y="1447800"/>
            <a:ext cx="2055876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6248400"/>
            <a:ext cx="1066800" cy="5048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833735"/>
            <a:ext cx="291624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You </a:t>
            </a:r>
            <a:r>
              <a:rPr lang="en-US" sz="1600" dirty="0">
                <a:solidFill>
                  <a:schemeClr val="accent1"/>
                </a:solidFill>
              </a:rPr>
              <a:t>can use the User Search Helper to search for a </a:t>
            </a:r>
            <a:r>
              <a:rPr lang="en-US" sz="1600" dirty="0" smtClean="0">
                <a:solidFill>
                  <a:schemeClr val="accent1"/>
                </a:solidFill>
              </a:rPr>
              <a:t>patron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17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71" y="85725"/>
            <a:ext cx="74676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Enter an </a:t>
            </a:r>
            <a:r>
              <a:rPr lang="en-US" sz="2400" dirty="0"/>
              <a:t>Item ID. </a:t>
            </a:r>
            <a:r>
              <a:rPr lang="en-US" sz="2400" dirty="0" smtClean="0"/>
              <a:t>Usually this will be a dummy item created for use with Cash Management: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1" y="857250"/>
            <a:ext cx="7781925" cy="5314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771" y="2819400"/>
            <a:ext cx="2283229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5718810"/>
            <a:ext cx="914400" cy="4533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2412" y="634365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 “Add Item to Transaction” </a:t>
            </a:r>
          </a:p>
        </p:txBody>
      </p:sp>
    </p:spTree>
    <p:extLst>
      <p:ext uri="{BB962C8B-B14F-4D97-AF65-F5344CB8AC3E}">
        <p14:creationId xmlns:p14="http://schemas.microsoft.com/office/powerpoint/2010/main" val="138541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600"/>
            <a:ext cx="6019800" cy="58722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If you don’t know the item ID, you can search for it with the item search helper: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58600"/>
            <a:ext cx="1390650" cy="504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158600"/>
            <a:ext cx="3048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7672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All additional items for sale by the library will </a:t>
            </a:r>
            <a:r>
              <a:rPr lang="en-US" dirty="0" smtClean="0">
                <a:solidFill>
                  <a:schemeClr val="accent1"/>
                </a:solidFill>
              </a:rPr>
              <a:t>be under a record for “Library Sales Items”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8548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Find the record for your library’s sales items.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Highlight </a:t>
            </a:r>
            <a:r>
              <a:rPr lang="en-US" dirty="0" smtClean="0">
                <a:solidFill>
                  <a:schemeClr val="accent1"/>
                </a:solidFill>
              </a:rPr>
              <a:t>the item, then click “Add Item” or double-click it to add it to the transaction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263950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USE A KEYWORD SEARCH.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20029"/>
            <a:ext cx="8135562" cy="31272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1720029"/>
            <a:ext cx="1981200" cy="4025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14050" y="1930999"/>
            <a:ext cx="626312" cy="2788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696200" cy="709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If you need to change the price of a sale item, or how many are being sold, right-click on the item ID: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5486400"/>
            <a:ext cx="7696200" cy="709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Enter the new price for the item, or change the quantity being sold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680" t="25926" r="74917" b="58889"/>
          <a:stretch/>
        </p:blipFill>
        <p:spPr>
          <a:xfrm>
            <a:off x="1371600" y="1080906"/>
            <a:ext cx="5133975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3152520"/>
            <a:ext cx="4781550" cy="20955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658985" y="1262801"/>
            <a:ext cx="44958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also how you can remove an item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95129" y="3096593"/>
            <a:ext cx="4867275" cy="2133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2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43000"/>
            <a:ext cx="8359833" cy="51038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2123" y="34636"/>
            <a:ext cx="7240386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When all items are added, click “Complete Transaction”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91000" y="5867400"/>
            <a:ext cx="762000" cy="3794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73F36734189647970BED20E3679C2D" ma:contentTypeVersion="2" ma:contentTypeDescription="Create a new document." ma:contentTypeScope="" ma:versionID="8e454ffdb11f0d2e229c310d10bfd8ca">
  <xsd:schema xmlns:xsd="http://www.w3.org/2001/XMLSchema" xmlns:xs="http://www.w3.org/2001/XMLSchema" xmlns:p="http://schemas.microsoft.com/office/2006/metadata/properties" xmlns:ns2="33ba9272-4847-42d2-9ac2-cc15c5c6e659" targetNamespace="http://schemas.microsoft.com/office/2006/metadata/properties" ma:root="true" ma:fieldsID="e225e6c05ff6a7db3ab8b430b386b220" ns2:_="">
    <xsd:import namespace="33ba9272-4847-42d2-9ac2-cc15c5c6e6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a9272-4847-42d2-9ac2-cc15c5c6e6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E2143-498C-4A2D-973B-8DEB97BBC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20764-8490-4508-9527-CC42077F1A92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3ba9272-4847-42d2-9ac2-cc15c5c6e65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55B126-4084-4702-93FE-E5D080EA0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a9272-4847-42d2-9ac2-cc15c5c6e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1347</TotalTime>
  <Words>783</Words>
  <Application>Microsoft Office PowerPoint</Application>
  <PresentationFormat>On-screen Show (4:3)</PresentationFormat>
  <Paragraphs>216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Wingdings 2</vt:lpstr>
      <vt:lpstr>View</vt:lpstr>
      <vt:lpstr>Cash Management</vt:lpstr>
      <vt:lpstr>Overview</vt:lpstr>
      <vt:lpstr>New Toolbar with Wizards:</vt:lpstr>
      <vt:lpstr>Cash Management Wizard</vt:lpstr>
      <vt:lpstr>[Optional]Put in a User ID. </vt:lpstr>
      <vt:lpstr>Enter an Item ID. Usually this will be a dummy item created for use with Cash Management:</vt:lpstr>
      <vt:lpstr>If you don’t know the item ID, you can search for it with the item search helper:</vt:lpstr>
      <vt:lpstr>PowerPoint Presentation</vt:lpstr>
      <vt:lpstr>When all items are added, click “Complete Transaction”</vt:lpstr>
      <vt:lpstr>Key in payment amount and select Payment Type:</vt:lpstr>
      <vt:lpstr>When all payments are made, click “Submit Payments” to complete the transaction</vt:lpstr>
      <vt:lpstr>For Credit Card Payments:</vt:lpstr>
      <vt:lpstr>CREDIT CARDS:  MINIMUM PAYMENT OF $1.00</vt:lpstr>
      <vt:lpstr>PowerPoint Presentation</vt:lpstr>
      <vt:lpstr>Successful Purchase: Receipt Printed</vt:lpstr>
      <vt:lpstr>If patron paid with cash and need change:</vt:lpstr>
      <vt:lpstr>Cash Management Helpers</vt:lpstr>
      <vt:lpstr>Add Bills Helper</vt:lpstr>
      <vt:lpstr>Ad Hoc Sale Item Helper</vt:lpstr>
      <vt:lpstr>Fill in Fields:</vt:lpstr>
      <vt:lpstr>When your Transaction is complete, you have these options:</vt:lpstr>
      <vt:lpstr>Till Summary</vt:lpstr>
      <vt:lpstr>Summary of shift sales</vt:lpstr>
      <vt:lpstr>Two options appear: Print summary to receipt or Close.  </vt:lpstr>
      <vt:lpstr>End of Day Report</vt:lpstr>
      <vt:lpstr>End of Day Report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Management</dc:title>
  <dc:creator>Karla Smith</dc:creator>
  <cp:lastModifiedBy>Melissa Klein</cp:lastModifiedBy>
  <cp:revision>63</cp:revision>
  <dcterms:created xsi:type="dcterms:W3CDTF">2013-10-25T14:56:03Z</dcterms:created>
  <dcterms:modified xsi:type="dcterms:W3CDTF">2016-03-31T15:59:55Z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0x0101006373F36734189647970BED20E3679C2D</vt:lpwstr>
  </property>
</Properties>
</file>